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9" r:id="rId5"/>
    <p:sldId id="270" r:id="rId6"/>
    <p:sldId id="271" r:id="rId7"/>
    <p:sldId id="259" r:id="rId8"/>
    <p:sldId id="272" r:id="rId9"/>
    <p:sldId id="260" r:id="rId10"/>
    <p:sldId id="261" r:id="rId11"/>
    <p:sldId id="273" r:id="rId12"/>
    <p:sldId id="262" r:id="rId13"/>
    <p:sldId id="274" r:id="rId14"/>
    <p:sldId id="275" r:id="rId15"/>
    <p:sldId id="263" r:id="rId16"/>
    <p:sldId id="276" r:id="rId17"/>
    <p:sldId id="277" r:id="rId18"/>
    <p:sldId id="278" r:id="rId19"/>
    <p:sldId id="264" r:id="rId20"/>
    <p:sldId id="265" r:id="rId21"/>
    <p:sldId id="279" r:id="rId22"/>
    <p:sldId id="266" r:id="rId23"/>
    <p:sldId id="267" r:id="rId2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6" d="100"/>
          <a:sy n="76" d="100"/>
        </p:scale>
        <p:origin x="-12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printerSettings" Target="printerSettings/printerSettings1.bin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9D612-571D-7E45-828E-65F25BBB7447}" type="datetimeFigureOut">
              <a:rPr lang="en-US" smtClean="0"/>
              <a:t>26/08/13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A75E3-1763-CD48-9033-BE91F7E683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0954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9D612-571D-7E45-828E-65F25BBB7447}" type="datetimeFigureOut">
              <a:rPr lang="en-US" smtClean="0"/>
              <a:t>26/08/13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A75E3-1763-CD48-9033-BE91F7E683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1850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9D612-571D-7E45-828E-65F25BBB7447}" type="datetimeFigureOut">
              <a:rPr lang="en-US" smtClean="0"/>
              <a:t>26/08/13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A75E3-1763-CD48-9033-BE91F7E683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4600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9D612-571D-7E45-828E-65F25BBB7447}" type="datetimeFigureOut">
              <a:rPr lang="en-US" smtClean="0"/>
              <a:t>26/08/13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A75E3-1763-CD48-9033-BE91F7E683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3096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9D612-571D-7E45-828E-65F25BBB7447}" type="datetimeFigureOut">
              <a:rPr lang="en-US" smtClean="0"/>
              <a:t>26/08/13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A75E3-1763-CD48-9033-BE91F7E683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0492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9D612-571D-7E45-828E-65F25BBB7447}" type="datetimeFigureOut">
              <a:rPr lang="en-US" smtClean="0"/>
              <a:t>26/08/13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A75E3-1763-CD48-9033-BE91F7E683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523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9D612-571D-7E45-828E-65F25BBB7447}" type="datetimeFigureOut">
              <a:rPr lang="en-US" smtClean="0"/>
              <a:t>26/08/13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A75E3-1763-CD48-9033-BE91F7E683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7024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9D612-571D-7E45-828E-65F25BBB7447}" type="datetimeFigureOut">
              <a:rPr lang="en-US" smtClean="0"/>
              <a:t>26/08/13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A75E3-1763-CD48-9033-BE91F7E683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9025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9D612-571D-7E45-828E-65F25BBB7447}" type="datetimeFigureOut">
              <a:rPr lang="en-US" smtClean="0"/>
              <a:t>26/08/13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A75E3-1763-CD48-9033-BE91F7E683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5960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9D612-571D-7E45-828E-65F25BBB7447}" type="datetimeFigureOut">
              <a:rPr lang="en-US" smtClean="0"/>
              <a:t>26/08/13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A75E3-1763-CD48-9033-BE91F7E683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364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9D612-571D-7E45-828E-65F25BBB7447}" type="datetimeFigureOut">
              <a:rPr lang="en-US" smtClean="0"/>
              <a:t>26/08/13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A75E3-1763-CD48-9033-BE91F7E683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4749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A9D612-571D-7E45-828E-65F25BBB7447}" type="datetimeFigureOut">
              <a:rPr lang="en-US" smtClean="0"/>
              <a:t>26/08/13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4A75E3-1763-CD48-9033-BE91F7E683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874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79213"/>
            <a:ext cx="7772400" cy="1470025"/>
          </a:xfrm>
        </p:spPr>
        <p:txBody>
          <a:bodyPr/>
          <a:lstStyle/>
          <a:p>
            <a:r>
              <a:rPr lang="en-US" dirty="0" smtClean="0"/>
              <a:t>Chapter 9</a:t>
            </a:r>
            <a:br>
              <a:rPr lang="en-US" dirty="0" smtClean="0"/>
            </a:br>
            <a:r>
              <a:rPr lang="en-US" dirty="0" smtClean="0"/>
              <a:t>Case study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7495" y="4253854"/>
            <a:ext cx="8499614" cy="1752600"/>
          </a:xfrm>
        </p:spPr>
        <p:txBody>
          <a:bodyPr>
            <a:normAutofit/>
          </a:bodyPr>
          <a:lstStyle/>
          <a:p>
            <a:r>
              <a:rPr lang="en-US" dirty="0" smtClean="0"/>
              <a:t>Stewart A. (2014). In: Mills J and Birks M (</a:t>
            </a:r>
            <a:r>
              <a:rPr lang="en-US" dirty="0" err="1" smtClean="0"/>
              <a:t>eds</a:t>
            </a:r>
            <a:r>
              <a:rPr lang="en-US" dirty="0" smtClean="0"/>
              <a:t>) </a:t>
            </a:r>
            <a:r>
              <a:rPr lang="en-US" i="1" dirty="0" smtClean="0"/>
              <a:t>Qualitative methodologies: A practical guide. </a:t>
            </a:r>
            <a:r>
              <a:rPr lang="en-US" dirty="0" smtClean="0"/>
              <a:t>London: Sage Publications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21527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Aligning philosophy and methodology with purpose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2400"/>
              </a:spcAft>
            </a:pPr>
            <a:r>
              <a:rPr lang="en-US" dirty="0" smtClean="0"/>
              <a:t>Case studies are useful for answering ‘how’ and ‘why’ questions</a:t>
            </a:r>
          </a:p>
          <a:p>
            <a:pPr>
              <a:spcAft>
                <a:spcPts val="2400"/>
              </a:spcAft>
            </a:pPr>
            <a:r>
              <a:rPr lang="en-US" dirty="0" smtClean="0"/>
              <a:t>Allow for in-depth exploration and interaction with participants</a:t>
            </a:r>
          </a:p>
          <a:p>
            <a:pPr>
              <a:spcAft>
                <a:spcPts val="2400"/>
              </a:spcAft>
            </a:pPr>
            <a:r>
              <a:rPr lang="en-US" dirty="0" smtClean="0"/>
              <a:t>Important to consider your research question before choosing a methodology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44820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Aligning philosophy and methodology with purpose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spcAft>
                <a:spcPts val="2400"/>
              </a:spcAft>
              <a:buNone/>
            </a:pPr>
            <a:endParaRPr lang="en-US" i="1" dirty="0" smtClean="0">
              <a:latin typeface="Times New Roman"/>
              <a:cs typeface="Times New Roman"/>
            </a:endParaRPr>
          </a:p>
          <a:p>
            <a:pPr marL="0" indent="0" algn="ctr">
              <a:spcAft>
                <a:spcPts val="2400"/>
              </a:spcAft>
              <a:buNone/>
            </a:pPr>
            <a:r>
              <a:rPr lang="en-US" i="1" dirty="0" smtClean="0">
                <a:latin typeface="Times New Roman"/>
                <a:cs typeface="Times New Roman"/>
              </a:rPr>
              <a:t>“Choosing a method before defining the research question is akin to selecting a route to get from point A to B before deciding whether to take a train, bus, or boat; instead, the method of travel will determine the route that should be taken (it would be difficult to take a train along a waterway)”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31211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generation and collection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spcAft>
                <a:spcPts val="2400"/>
              </a:spcAft>
            </a:pPr>
            <a:r>
              <a:rPr lang="en-US" dirty="0" smtClean="0"/>
              <a:t>Requires detailed planning and preparation</a:t>
            </a:r>
          </a:p>
          <a:p>
            <a:pPr>
              <a:spcAft>
                <a:spcPts val="2400"/>
              </a:spcAft>
            </a:pPr>
            <a:r>
              <a:rPr lang="en-US" dirty="0" smtClean="0"/>
              <a:t>Negotiating access to case study site can be a multi-layered and time-consuming process</a:t>
            </a:r>
          </a:p>
          <a:p>
            <a:pPr>
              <a:spcAft>
                <a:spcPts val="2400"/>
              </a:spcAft>
            </a:pPr>
            <a:r>
              <a:rPr lang="en-US" dirty="0" smtClean="0"/>
              <a:t>Need to consider the implications of data generation and collection methods to be used and how to prepare them</a:t>
            </a:r>
          </a:p>
          <a:p>
            <a:pPr>
              <a:spcAft>
                <a:spcPts val="2400"/>
              </a:spcAft>
            </a:pPr>
            <a:r>
              <a:rPr lang="en-US" dirty="0"/>
              <a:t>Often a good idea to conduct a pilot study to test data collection tools</a:t>
            </a:r>
          </a:p>
          <a:p>
            <a:pPr>
              <a:spcAft>
                <a:spcPts val="2400"/>
              </a:spcAft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49640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generation and collection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2400"/>
              </a:spcAft>
            </a:pPr>
            <a:r>
              <a:rPr lang="en-US" dirty="0" smtClean="0"/>
              <a:t>Prepare for day 1 on the site as you would prepare for the first day of a new job</a:t>
            </a:r>
          </a:p>
          <a:p>
            <a:pPr>
              <a:spcAft>
                <a:spcPts val="2400"/>
              </a:spcAft>
            </a:pPr>
            <a:r>
              <a:rPr lang="en-US" dirty="0" smtClean="0"/>
              <a:t>Know where you are going, whom you are going to meet on arrival and what time you are expected</a:t>
            </a:r>
          </a:p>
          <a:p>
            <a:pPr>
              <a:spcAft>
                <a:spcPts val="2400"/>
              </a:spcAft>
            </a:pPr>
            <a:r>
              <a:rPr lang="en-US" dirty="0" smtClean="0"/>
              <a:t>Showing up without notice is akin to showing up to a job without a contract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81176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generation and collection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spcAft>
                <a:spcPts val="2400"/>
              </a:spcAft>
            </a:pPr>
            <a:r>
              <a:rPr lang="en-US" dirty="0" smtClean="0"/>
              <a:t>Record details regarding research methods used during the study</a:t>
            </a:r>
          </a:p>
          <a:p>
            <a:pPr marL="363538" indent="0">
              <a:spcAft>
                <a:spcPts val="2400"/>
              </a:spcAft>
              <a:buNone/>
            </a:pPr>
            <a:r>
              <a:rPr lang="en-US" dirty="0" smtClean="0"/>
              <a:t>For example, if  </a:t>
            </a:r>
            <a:r>
              <a:rPr lang="en-US" dirty="0"/>
              <a:t>conducting </a:t>
            </a:r>
            <a:r>
              <a:rPr lang="en-US" dirty="0" smtClean="0"/>
              <a:t>interviews, record:</a:t>
            </a:r>
          </a:p>
          <a:p>
            <a:pPr marL="990600" indent="-627063">
              <a:spcAft>
                <a:spcPts val="2400"/>
              </a:spcAft>
              <a:buFont typeface="Wingdings" charset="2"/>
              <a:buChar char="Ø"/>
            </a:pPr>
            <a:r>
              <a:rPr lang="en-US" dirty="0"/>
              <a:t>n</a:t>
            </a:r>
            <a:r>
              <a:rPr lang="en-US" dirty="0" smtClean="0"/>
              <a:t>ame of people you interview</a:t>
            </a:r>
          </a:p>
          <a:p>
            <a:pPr marL="990600" indent="-627063">
              <a:spcAft>
                <a:spcPts val="2400"/>
              </a:spcAft>
              <a:buFont typeface="Wingdings" charset="2"/>
              <a:buChar char="Ø"/>
            </a:pPr>
            <a:r>
              <a:rPr lang="en-US" dirty="0"/>
              <a:t>p</a:t>
            </a:r>
            <a:r>
              <a:rPr lang="en-US" dirty="0" smtClean="0"/>
              <a:t>articipants’ position within the unit</a:t>
            </a:r>
          </a:p>
          <a:p>
            <a:pPr marL="990600" indent="-627063">
              <a:spcAft>
                <a:spcPts val="2400"/>
              </a:spcAft>
              <a:buFont typeface="Wingdings" charset="2"/>
              <a:buChar char="Ø"/>
            </a:pPr>
            <a:r>
              <a:rPr lang="en-US" dirty="0"/>
              <a:t>d</a:t>
            </a:r>
            <a:r>
              <a:rPr lang="en-US" dirty="0" smtClean="0"/>
              <a:t>ate of interview</a:t>
            </a:r>
          </a:p>
          <a:p>
            <a:pPr marL="990600" indent="-627063">
              <a:spcAft>
                <a:spcPts val="2400"/>
              </a:spcAft>
              <a:buFont typeface="Wingdings" charset="2"/>
              <a:buChar char="Ø"/>
            </a:pPr>
            <a:r>
              <a:rPr lang="en-US" dirty="0"/>
              <a:t>n</a:t>
            </a:r>
            <a:r>
              <a:rPr lang="en-US" dirty="0" smtClean="0"/>
              <a:t>ame of recoding file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72124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 of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2400"/>
              </a:spcAft>
            </a:pPr>
            <a:r>
              <a:rPr lang="en-US" dirty="0" smtClean="0"/>
              <a:t>The type of data generation and collection method will often dictate the analytical approach</a:t>
            </a:r>
          </a:p>
          <a:p>
            <a:pPr>
              <a:spcAft>
                <a:spcPts val="2400"/>
              </a:spcAft>
            </a:pPr>
            <a:r>
              <a:rPr lang="en-US" dirty="0" smtClean="0"/>
              <a:t>If conducting interviews you may use qualitative software to analyze transcripts or use </a:t>
            </a:r>
            <a:r>
              <a:rPr lang="en-US" dirty="0" err="1" smtClean="0"/>
              <a:t>fieldnotes</a:t>
            </a:r>
            <a:r>
              <a:rPr lang="en-US" dirty="0" smtClean="0"/>
              <a:t> taken during interviews as a primary data source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62907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Analysis of 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spcAft>
                <a:spcPts val="2400"/>
              </a:spcAft>
            </a:pPr>
            <a:r>
              <a:rPr lang="en-US" dirty="0" smtClean="0"/>
              <a:t>Analysis should proceed systematically</a:t>
            </a:r>
          </a:p>
          <a:p>
            <a:pPr>
              <a:spcAft>
                <a:spcPts val="2400"/>
              </a:spcAft>
            </a:pPr>
            <a:r>
              <a:rPr lang="en-US" dirty="0" smtClean="0"/>
              <a:t>A process of analysis that accounts for researcher bias</a:t>
            </a:r>
          </a:p>
          <a:p>
            <a:pPr>
              <a:spcAft>
                <a:spcPts val="2400"/>
              </a:spcAft>
            </a:pPr>
            <a:r>
              <a:rPr lang="en-US" dirty="0" smtClean="0"/>
              <a:t>Maintain detailed records of how you conduct your analysis – this avoids having to ‘remember’ how you did it when you are writing up your study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39407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Analysis of 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2400"/>
              </a:spcAft>
            </a:pPr>
            <a:r>
              <a:rPr lang="en-US" dirty="0" smtClean="0"/>
              <a:t>Important to conduct same analysis on data from multiple case studies</a:t>
            </a:r>
          </a:p>
          <a:p>
            <a:pPr>
              <a:spcAft>
                <a:spcPts val="2400"/>
              </a:spcAft>
            </a:pPr>
            <a:r>
              <a:rPr lang="en-US" dirty="0" smtClean="0"/>
              <a:t>Conducting same analysis from multiple case studies provides opportunity for comparison across sites</a:t>
            </a:r>
          </a:p>
          <a:p>
            <a:pPr>
              <a:spcAft>
                <a:spcPts val="2400"/>
              </a:spcAft>
            </a:pPr>
            <a:r>
              <a:rPr lang="en-US" dirty="0" smtClean="0"/>
              <a:t>Important to identify and account for data sources from different sites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863953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Analysis of 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2400"/>
              </a:spcAft>
            </a:pPr>
            <a:r>
              <a:rPr lang="en-US" dirty="0" smtClean="0"/>
              <a:t>May be easier to recall what was done when simultaneously writing up analysis</a:t>
            </a:r>
          </a:p>
          <a:p>
            <a:pPr>
              <a:spcAft>
                <a:spcPts val="2400"/>
              </a:spcAft>
            </a:pPr>
            <a:r>
              <a:rPr lang="en-US" dirty="0" smtClean="0"/>
              <a:t>Writing up while analyzing may result in writing conclusions before completing the analysis</a:t>
            </a:r>
          </a:p>
          <a:p>
            <a:pPr>
              <a:spcAft>
                <a:spcPts val="2400"/>
              </a:spcAft>
            </a:pPr>
            <a:r>
              <a:rPr lang="en-US" dirty="0" smtClean="0"/>
              <a:t>Start with a clear outline of how findings will be presented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323484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Quality and </a:t>
            </a:r>
            <a:r>
              <a:rPr lang="en-US" dirty="0" err="1" smtClean="0"/>
              <a:t>rigour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01588"/>
          </a:xfrm>
        </p:spPr>
        <p:txBody>
          <a:bodyPr>
            <a:normAutofit fontScale="62500" lnSpcReduction="20000"/>
          </a:bodyPr>
          <a:lstStyle/>
          <a:p>
            <a:pPr marL="0" indent="0">
              <a:spcAft>
                <a:spcPts val="1800"/>
              </a:spcAft>
              <a:buNone/>
            </a:pPr>
            <a:r>
              <a:rPr lang="en-US" sz="4000" dirty="0" smtClean="0"/>
              <a:t>Pose the following questions when judging the quality of your study:</a:t>
            </a:r>
          </a:p>
          <a:p>
            <a:pPr lvl="0">
              <a:spcAft>
                <a:spcPts val="1800"/>
              </a:spcAft>
            </a:pPr>
            <a:r>
              <a:rPr lang="en-US" sz="4000" dirty="0"/>
              <a:t>Have you conducted your research in a systematic way?</a:t>
            </a:r>
            <a:endParaRPr lang="en-AU" sz="4000" dirty="0"/>
          </a:p>
          <a:p>
            <a:pPr lvl="0">
              <a:spcAft>
                <a:spcPts val="1800"/>
              </a:spcAft>
            </a:pPr>
            <a:r>
              <a:rPr lang="en-US" sz="4000" dirty="0"/>
              <a:t>Does the story that you tell make sense? </a:t>
            </a:r>
            <a:endParaRPr lang="en-AU" sz="4000" dirty="0"/>
          </a:p>
          <a:p>
            <a:pPr lvl="0">
              <a:spcAft>
                <a:spcPts val="1800"/>
              </a:spcAft>
            </a:pPr>
            <a:r>
              <a:rPr lang="en-US" sz="4000" dirty="0"/>
              <a:t>Does your evidence support your story?</a:t>
            </a:r>
            <a:endParaRPr lang="en-AU" sz="4000" dirty="0"/>
          </a:p>
          <a:p>
            <a:pPr lvl="0">
              <a:spcAft>
                <a:spcPts val="1800"/>
              </a:spcAft>
            </a:pPr>
            <a:r>
              <a:rPr lang="en-US" sz="4000" dirty="0"/>
              <a:t>Is there any other story that could equally well be told with the data?</a:t>
            </a:r>
            <a:endParaRPr lang="en-AU" sz="4000" dirty="0"/>
          </a:p>
          <a:p>
            <a:pPr lvl="0">
              <a:spcAft>
                <a:spcPts val="1800"/>
              </a:spcAft>
            </a:pPr>
            <a:r>
              <a:rPr lang="en-US" sz="4000" dirty="0"/>
              <a:t>Have you shown something new?</a:t>
            </a:r>
            <a:endParaRPr lang="en-AU" sz="4000" dirty="0"/>
          </a:p>
          <a:p>
            <a:pPr marL="0" indent="0">
              <a:buNone/>
            </a:pPr>
            <a:r>
              <a:rPr lang="en-US" sz="2000" dirty="0" smtClean="0"/>
              <a:t>(</a:t>
            </a:r>
            <a:r>
              <a:rPr lang="en-US" sz="2000" dirty="0" err="1" smtClean="0"/>
              <a:t>Maylor</a:t>
            </a:r>
            <a:r>
              <a:rPr lang="en-US" sz="2000" dirty="0" smtClean="0"/>
              <a:t> and Blackmon, 2005)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4782002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13564"/>
          </a:xfrm>
        </p:spPr>
        <p:txBody>
          <a:bodyPr>
            <a:normAutofit lnSpcReduction="10000"/>
          </a:bodyPr>
          <a:lstStyle/>
          <a:p>
            <a:pPr marL="0" lvl="0" indent="0">
              <a:spcAft>
                <a:spcPts val="2400"/>
              </a:spcAft>
              <a:buNone/>
            </a:pPr>
            <a:r>
              <a:rPr lang="en-US" dirty="0"/>
              <a:t>D</a:t>
            </a:r>
            <a:r>
              <a:rPr lang="en-US" dirty="0" smtClean="0"/>
              <a:t>iscuss </a:t>
            </a:r>
            <a:r>
              <a:rPr lang="en-US" dirty="0"/>
              <a:t>the background and philosophical foundations of case study research</a:t>
            </a:r>
            <a:endParaRPr lang="en-AU" dirty="0"/>
          </a:p>
          <a:p>
            <a:pPr marL="0" lvl="0" indent="0">
              <a:spcAft>
                <a:spcPts val="2400"/>
              </a:spcAft>
              <a:buNone/>
            </a:pPr>
            <a:r>
              <a:rPr lang="en-US" dirty="0"/>
              <a:t>O</a:t>
            </a:r>
            <a:r>
              <a:rPr lang="en-US" dirty="0" smtClean="0"/>
              <a:t>utline </a:t>
            </a:r>
            <a:r>
              <a:rPr lang="en-US" dirty="0"/>
              <a:t>the benefits and issues associated with using case study as a methodology</a:t>
            </a:r>
            <a:endParaRPr lang="en-AU" dirty="0"/>
          </a:p>
          <a:p>
            <a:pPr marL="0" lvl="0" indent="0">
              <a:spcAft>
                <a:spcPts val="2400"/>
              </a:spcAft>
              <a:buNone/>
            </a:pPr>
            <a:r>
              <a:rPr lang="en-US" dirty="0"/>
              <a:t>D</a:t>
            </a:r>
            <a:r>
              <a:rPr lang="en-US" dirty="0" smtClean="0"/>
              <a:t>escribe </a:t>
            </a:r>
            <a:r>
              <a:rPr lang="en-US" dirty="0"/>
              <a:t>the key requirements for collecting and </a:t>
            </a:r>
            <a:r>
              <a:rPr lang="en-US" dirty="0" err="1"/>
              <a:t>analysing</a:t>
            </a:r>
            <a:r>
              <a:rPr lang="en-US" dirty="0"/>
              <a:t> case study data </a:t>
            </a:r>
            <a:endParaRPr lang="en-AU" dirty="0"/>
          </a:p>
          <a:p>
            <a:pPr marL="0" indent="0">
              <a:spcAft>
                <a:spcPts val="2400"/>
              </a:spcAft>
              <a:buNone/>
            </a:pPr>
            <a:r>
              <a:rPr lang="en-US" dirty="0"/>
              <a:t>D</a:t>
            </a:r>
            <a:r>
              <a:rPr lang="en-US" dirty="0" smtClean="0"/>
              <a:t>emonstrate </a:t>
            </a:r>
            <a:r>
              <a:rPr lang="en-US" dirty="0"/>
              <a:t>how case study research can be effectively presented and disseminated</a:t>
            </a:r>
            <a:r>
              <a:rPr lang="en-AU" dirty="0"/>
              <a:t> </a:t>
            </a:r>
            <a:endParaRPr lang="en-AU" dirty="0" smtClean="0"/>
          </a:p>
        </p:txBody>
      </p:sp>
    </p:spTree>
    <p:extLst>
      <p:ext uri="{BB962C8B-B14F-4D97-AF65-F5344CB8AC3E}">
        <p14:creationId xmlns:p14="http://schemas.microsoft.com/office/powerpoint/2010/main" val="34506949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Presentation and dissemination of findings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Aft>
                <a:spcPts val="2400"/>
              </a:spcAft>
              <a:buNone/>
            </a:pPr>
            <a:r>
              <a:rPr lang="en-US" dirty="0" smtClean="0"/>
              <a:t>Precedents depending on methods include:</a:t>
            </a:r>
          </a:p>
          <a:p>
            <a:pPr>
              <a:spcAft>
                <a:spcPts val="2400"/>
              </a:spcAft>
            </a:pPr>
            <a:r>
              <a:rPr lang="en-US" dirty="0"/>
              <a:t>e</a:t>
            </a:r>
            <a:r>
              <a:rPr lang="en-US" dirty="0" smtClean="0"/>
              <a:t>thnographic or observational methods commonly use a narrative method with many quotes</a:t>
            </a:r>
          </a:p>
          <a:p>
            <a:pPr>
              <a:spcAft>
                <a:spcPts val="2400"/>
              </a:spcAft>
            </a:pPr>
            <a:r>
              <a:rPr lang="en-US" dirty="0"/>
              <a:t>u</a:t>
            </a:r>
            <a:r>
              <a:rPr lang="en-US" dirty="0" smtClean="0"/>
              <a:t>se of quantitative data more likely to use graphics to display findings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906748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Presentation and dissemination of findings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2400"/>
              </a:spcAft>
            </a:pPr>
            <a:r>
              <a:rPr lang="en-US" dirty="0" smtClean="0"/>
              <a:t>Look for studies that have used similar methods and consider which journals they are published in</a:t>
            </a:r>
          </a:p>
          <a:p>
            <a:pPr>
              <a:spcAft>
                <a:spcPts val="2400"/>
              </a:spcAft>
            </a:pPr>
            <a:r>
              <a:rPr lang="en-US" dirty="0" smtClean="0"/>
              <a:t>Submit manuscripts to journals open to case study approaches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673089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1288"/>
          </a:xfrm>
        </p:spPr>
        <p:txBody>
          <a:bodyPr>
            <a:normAutofit fontScale="92500" lnSpcReduction="20000"/>
          </a:bodyPr>
          <a:lstStyle/>
          <a:p>
            <a:pPr marL="0" indent="0">
              <a:spcAft>
                <a:spcPts val="2400"/>
              </a:spcAft>
              <a:buNone/>
            </a:pPr>
            <a:r>
              <a:rPr lang="en-US" dirty="0" smtClean="0"/>
              <a:t>One of the most widely used approaches in qualitative research</a:t>
            </a:r>
          </a:p>
          <a:p>
            <a:pPr marL="0" indent="0">
              <a:spcAft>
                <a:spcPts val="2400"/>
              </a:spcAft>
              <a:buNone/>
            </a:pPr>
            <a:r>
              <a:rPr lang="en-US" dirty="0" smtClean="0"/>
              <a:t>Useful to answer ‘how’ and ‘why’ questions about complex phenomena</a:t>
            </a:r>
          </a:p>
          <a:p>
            <a:pPr marL="0" indent="0">
              <a:spcAft>
                <a:spcPts val="2400"/>
              </a:spcAft>
              <a:buNone/>
            </a:pPr>
            <a:r>
              <a:rPr lang="en-US" dirty="0" smtClean="0"/>
              <a:t>Researcher’s philosophical position and the research question will guide choice of methods </a:t>
            </a:r>
          </a:p>
          <a:p>
            <a:pPr marL="0" indent="0">
              <a:spcAft>
                <a:spcPts val="2400"/>
              </a:spcAft>
              <a:buNone/>
            </a:pPr>
            <a:r>
              <a:rPr lang="en-US" dirty="0" smtClean="0"/>
              <a:t>With good planning, good execution and systematic analysis, case study can be a valuable approach to qualitative research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442047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Aft>
                <a:spcPts val="2400"/>
              </a:spcAft>
              <a:buNone/>
            </a:pPr>
            <a:r>
              <a:rPr lang="en-US" sz="2000" dirty="0" err="1"/>
              <a:t>Maylor</a:t>
            </a:r>
            <a:r>
              <a:rPr lang="en-US" sz="2000" dirty="0"/>
              <a:t> H and Blackmon K. (2005) </a:t>
            </a:r>
            <a:r>
              <a:rPr lang="en-US" sz="2000" i="1" dirty="0"/>
              <a:t>Researching Business and </a:t>
            </a:r>
            <a:r>
              <a:rPr lang="en-US" sz="2000" i="1" dirty="0" smtClean="0"/>
              <a:t>Management, </a:t>
            </a:r>
            <a:r>
              <a:rPr lang="en-US" sz="2000" dirty="0"/>
              <a:t>New York: Palgrave MacMillan</a:t>
            </a:r>
            <a:r>
              <a:rPr lang="en-US" sz="2000" dirty="0" smtClean="0"/>
              <a:t>.</a:t>
            </a:r>
          </a:p>
          <a:p>
            <a:pPr marL="0" indent="0">
              <a:spcAft>
                <a:spcPts val="2400"/>
              </a:spcAft>
              <a:buNone/>
            </a:pPr>
            <a:r>
              <a:rPr lang="en-US" sz="2000" dirty="0" smtClean="0"/>
              <a:t>Smith </a:t>
            </a:r>
            <a:r>
              <a:rPr lang="en-US" sz="2000" dirty="0" smtClean="0"/>
              <a:t>L. </a:t>
            </a:r>
            <a:r>
              <a:rPr lang="en-US" sz="2000" dirty="0"/>
              <a:t>(1994) Biographical method. In: </a:t>
            </a:r>
            <a:r>
              <a:rPr lang="en-US" sz="2000" dirty="0" err="1"/>
              <a:t>Denzin</a:t>
            </a:r>
            <a:r>
              <a:rPr lang="en-US" sz="2000" dirty="0"/>
              <a:t> </a:t>
            </a:r>
            <a:r>
              <a:rPr lang="en-US" sz="2000" dirty="0" smtClean="0"/>
              <a:t>N </a:t>
            </a:r>
            <a:r>
              <a:rPr lang="en-US" sz="2000" dirty="0"/>
              <a:t>and Lincoln </a:t>
            </a:r>
            <a:r>
              <a:rPr lang="en-US" sz="2000" dirty="0" smtClean="0"/>
              <a:t>Y </a:t>
            </a:r>
            <a:r>
              <a:rPr lang="en-US" sz="2000" dirty="0"/>
              <a:t>(</a:t>
            </a:r>
            <a:r>
              <a:rPr lang="en-US" sz="2000" dirty="0" err="1"/>
              <a:t>eds</a:t>
            </a:r>
            <a:r>
              <a:rPr lang="en-US" sz="2000" dirty="0"/>
              <a:t>) </a:t>
            </a:r>
            <a:r>
              <a:rPr lang="en-US" sz="2000" i="1" dirty="0"/>
              <a:t>Handbook of Qualitative Research.</a:t>
            </a:r>
            <a:r>
              <a:rPr lang="en-US" sz="2000" dirty="0"/>
              <a:t> Thousand Oaks: Sage, 286-305</a:t>
            </a:r>
            <a:r>
              <a:rPr lang="en-US" sz="2000" dirty="0" smtClean="0"/>
              <a:t>.</a:t>
            </a:r>
          </a:p>
          <a:p>
            <a:pPr marL="0" indent="0">
              <a:spcAft>
                <a:spcPts val="2400"/>
              </a:spcAft>
              <a:buNone/>
            </a:pPr>
            <a:r>
              <a:rPr lang="en-US" sz="2000"/>
              <a:t>Yin </a:t>
            </a:r>
            <a:r>
              <a:rPr lang="en-US" sz="2000" smtClean="0"/>
              <a:t>R. </a:t>
            </a:r>
            <a:r>
              <a:rPr lang="en-US" sz="2000" dirty="0"/>
              <a:t>(2003) </a:t>
            </a:r>
            <a:r>
              <a:rPr lang="en-US" sz="2000" i="1" dirty="0"/>
              <a:t>Case Study Research: Design and Methods, </a:t>
            </a:r>
            <a:r>
              <a:rPr lang="en-US" sz="2000" dirty="0"/>
              <a:t>London: Sage Publication.</a:t>
            </a:r>
            <a:endParaRPr lang="en-AU" sz="2000" dirty="0"/>
          </a:p>
          <a:p>
            <a:endParaRPr lang="en-AU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15049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 of the methodology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spcAft>
                <a:spcPts val="2400"/>
              </a:spcAft>
            </a:pPr>
            <a:r>
              <a:rPr lang="en-US" dirty="0" smtClean="0"/>
              <a:t>Case study – an intensive study that provides an in-depth picture of a </a:t>
            </a:r>
            <a:r>
              <a:rPr lang="en-US" i="1" dirty="0" smtClean="0"/>
              <a:t>unit</a:t>
            </a:r>
            <a:r>
              <a:rPr lang="en-US" dirty="0" smtClean="0"/>
              <a:t> of study (i.e. a person, group, organization, social situation)</a:t>
            </a:r>
          </a:p>
          <a:p>
            <a:pPr>
              <a:spcAft>
                <a:spcPts val="2400"/>
              </a:spcAft>
            </a:pPr>
            <a:r>
              <a:rPr lang="en-US" dirty="0" smtClean="0"/>
              <a:t>Early 19</a:t>
            </a:r>
            <a:r>
              <a:rPr lang="en-US" baseline="30000" dirty="0" smtClean="0"/>
              <a:t>th</a:t>
            </a:r>
            <a:r>
              <a:rPr lang="en-US" dirty="0" smtClean="0"/>
              <a:t> century - suggestion that Charles Darwin’s biography is an example of a case study </a:t>
            </a:r>
            <a:r>
              <a:rPr lang="en-US" sz="1500" dirty="0" smtClean="0"/>
              <a:t>(Smith, 1994)</a:t>
            </a:r>
          </a:p>
          <a:p>
            <a:pPr>
              <a:spcAft>
                <a:spcPts val="2400"/>
              </a:spcAft>
            </a:pPr>
            <a:r>
              <a:rPr lang="en-US" dirty="0" smtClean="0"/>
              <a:t>Early 20</a:t>
            </a:r>
            <a:r>
              <a:rPr lang="en-US" baseline="30000" dirty="0" smtClean="0"/>
              <a:t>th</a:t>
            </a:r>
            <a:r>
              <a:rPr lang="en-US" dirty="0" smtClean="0"/>
              <a:t> century – social workers ‘case histories’ and Chicago School of Sociology; linked to field of  anthropology and ethnomethodology</a:t>
            </a:r>
          </a:p>
          <a:p>
            <a:pPr>
              <a:spcAft>
                <a:spcPts val="2400"/>
              </a:spcAft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74567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History of the methodology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2400"/>
              </a:spcAft>
            </a:pPr>
            <a:r>
              <a:rPr lang="en-US" dirty="0" smtClean="0"/>
              <a:t>May be applied in contexts such as law, economics, history, sociology, politics, urban planning, education, public administration</a:t>
            </a:r>
          </a:p>
          <a:p>
            <a:pPr>
              <a:spcAft>
                <a:spcPts val="2400"/>
              </a:spcAft>
            </a:pPr>
            <a:r>
              <a:rPr lang="en-US" dirty="0" smtClean="0"/>
              <a:t>Regardless of context focus remains on </a:t>
            </a:r>
            <a:r>
              <a:rPr lang="en-US" i="1" dirty="0" smtClean="0"/>
              <a:t>unit</a:t>
            </a:r>
            <a:r>
              <a:rPr lang="en-US" dirty="0" smtClean="0"/>
              <a:t> of investigation not on the methodological execution of a set of methods</a:t>
            </a:r>
          </a:p>
          <a:p>
            <a:pPr>
              <a:spcAft>
                <a:spcPts val="2400"/>
              </a:spcAft>
            </a:pPr>
            <a:r>
              <a:rPr lang="en-US" dirty="0" smtClean="0"/>
              <a:t>May be single site or multiple site studies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85754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History of the methodology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spcAft>
                <a:spcPts val="2400"/>
              </a:spcAft>
            </a:pPr>
            <a:r>
              <a:rPr lang="en-US" dirty="0" smtClean="0"/>
              <a:t>Viewed with </a:t>
            </a:r>
            <a:r>
              <a:rPr lang="en-US" dirty="0" err="1" smtClean="0"/>
              <a:t>scepticism</a:t>
            </a:r>
            <a:r>
              <a:rPr lang="en-US" dirty="0" smtClean="0"/>
              <a:t> as a research methodology</a:t>
            </a:r>
          </a:p>
          <a:p>
            <a:pPr>
              <a:spcAft>
                <a:spcPts val="2400"/>
              </a:spcAft>
            </a:pPr>
            <a:r>
              <a:rPr lang="en-US" dirty="0" smtClean="0"/>
              <a:t>Unable to </a:t>
            </a:r>
            <a:r>
              <a:rPr lang="en-US" dirty="0" err="1" smtClean="0"/>
              <a:t>generalise</a:t>
            </a:r>
            <a:r>
              <a:rPr lang="en-US" dirty="0" smtClean="0"/>
              <a:t> as only few examples of the phenomenon are studied</a:t>
            </a:r>
          </a:p>
          <a:p>
            <a:pPr>
              <a:spcAft>
                <a:spcPts val="2400"/>
              </a:spcAft>
            </a:pPr>
            <a:r>
              <a:rPr lang="en-US" dirty="0" smtClean="0"/>
              <a:t>Case study is generalizable insofar as it provides clear illustration of generalizability of a theoretical construct </a:t>
            </a:r>
            <a:r>
              <a:rPr lang="en-US" sz="1400" dirty="0" smtClean="0"/>
              <a:t>(Yin, 2003)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00914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History of the methodology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2400"/>
              </a:spcAft>
            </a:pPr>
            <a:r>
              <a:rPr lang="en-US" dirty="0" smtClean="0"/>
              <a:t>Can be used in both qualitative and quantitative research studies </a:t>
            </a:r>
          </a:p>
          <a:p>
            <a:pPr>
              <a:spcAft>
                <a:spcPts val="2400"/>
              </a:spcAft>
            </a:pPr>
            <a:r>
              <a:rPr lang="en-US" dirty="0" smtClean="0"/>
              <a:t>Qualitative case study can be used to inform quantitative studies</a:t>
            </a:r>
          </a:p>
          <a:p>
            <a:pPr>
              <a:spcAft>
                <a:spcPts val="2400"/>
              </a:spcAft>
            </a:pPr>
            <a:r>
              <a:rPr lang="en-US" dirty="0" smtClean="0"/>
              <a:t>Quantitative and qualitative case studies can be combined in a mixed-methods strategy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6161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Philosophical underpinnings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spcAft>
                <a:spcPts val="2400"/>
              </a:spcAft>
            </a:pPr>
            <a:r>
              <a:rPr lang="en-US" dirty="0" smtClean="0"/>
              <a:t>Case study methodology can use numerous methods and accompanying philosophical positions</a:t>
            </a:r>
          </a:p>
          <a:p>
            <a:pPr marL="363538" indent="0">
              <a:spcAft>
                <a:spcPts val="2400"/>
              </a:spcAft>
              <a:buNone/>
            </a:pPr>
            <a:r>
              <a:rPr lang="en-US" dirty="0" smtClean="0"/>
              <a:t>For example:</a:t>
            </a:r>
          </a:p>
          <a:p>
            <a:pPr marL="990600" indent="-627063">
              <a:spcAft>
                <a:spcPts val="2400"/>
              </a:spcAft>
              <a:buFont typeface="Wingdings" charset="2"/>
              <a:buChar char="Ø"/>
            </a:pPr>
            <a:r>
              <a:rPr lang="en-US" dirty="0" smtClean="0"/>
              <a:t>an </a:t>
            </a:r>
            <a:r>
              <a:rPr lang="en-US" dirty="0" err="1" smtClean="0"/>
              <a:t>interpretivist</a:t>
            </a:r>
            <a:r>
              <a:rPr lang="en-US" dirty="0" smtClean="0"/>
              <a:t> approach may emphasize participant-observation</a:t>
            </a:r>
          </a:p>
          <a:p>
            <a:pPr marL="990600" indent="-627063">
              <a:spcAft>
                <a:spcPts val="2400"/>
              </a:spcAft>
              <a:buFont typeface="Wingdings" charset="2"/>
              <a:buChar char="Ø"/>
            </a:pPr>
            <a:r>
              <a:rPr lang="en-US" dirty="0" smtClean="0"/>
              <a:t>a realist approach may emphasize regular surveys of a particular research site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74937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Philosophical underpinnings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Most important consideration is that your selected methods correspond to your ontological and epistemological beliefs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16064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Positioning of the researcher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2400"/>
              </a:spcAft>
            </a:pPr>
            <a:r>
              <a:rPr lang="en-US" dirty="0" smtClean="0"/>
              <a:t>Case study does not predispose the researcher to a particular philosophy or methods</a:t>
            </a:r>
          </a:p>
          <a:p>
            <a:pPr>
              <a:spcAft>
                <a:spcPts val="2400"/>
              </a:spcAft>
            </a:pPr>
            <a:r>
              <a:rPr lang="en-US" dirty="0" smtClean="0"/>
              <a:t>It is up to the researcher to identify their philosophical viewpoint – beliefs about the world and the nature of knowledge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7015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</TotalTime>
  <Words>1075</Words>
  <Application>Microsoft Macintosh PowerPoint</Application>
  <PresentationFormat>On-screen Show (4:3)</PresentationFormat>
  <Paragraphs>97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Chapter 9 Case study</vt:lpstr>
      <vt:lpstr>Learning objectives</vt:lpstr>
      <vt:lpstr>History of the methodology</vt:lpstr>
      <vt:lpstr>History of the methodology</vt:lpstr>
      <vt:lpstr>History of the methodology</vt:lpstr>
      <vt:lpstr>History of the methodology</vt:lpstr>
      <vt:lpstr>Philosophical underpinnings</vt:lpstr>
      <vt:lpstr>Philosophical underpinnings</vt:lpstr>
      <vt:lpstr>Positioning of the researcher</vt:lpstr>
      <vt:lpstr>Aligning philosophy and methodology with purpose</vt:lpstr>
      <vt:lpstr>Aligning philosophy and methodology with purpose</vt:lpstr>
      <vt:lpstr>Data generation and collection</vt:lpstr>
      <vt:lpstr>Data generation and collection</vt:lpstr>
      <vt:lpstr>Data generation and collection</vt:lpstr>
      <vt:lpstr>Analysis of data</vt:lpstr>
      <vt:lpstr>Analysis of data</vt:lpstr>
      <vt:lpstr>Analysis of data</vt:lpstr>
      <vt:lpstr>Analysis of data</vt:lpstr>
      <vt:lpstr>Quality and rigour</vt:lpstr>
      <vt:lpstr>Presentation and dissemination of findings</vt:lpstr>
      <vt:lpstr>Presentation and dissemination of findings</vt:lpstr>
      <vt:lpstr>Summary</vt:lpstr>
      <vt:lpstr>References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JenniferCS</dc:creator>
  <cp:lastModifiedBy>JenniferCS</cp:lastModifiedBy>
  <cp:revision>23</cp:revision>
  <cp:lastPrinted>2013-08-26T00:48:40Z</cp:lastPrinted>
  <dcterms:created xsi:type="dcterms:W3CDTF">2013-05-29T04:12:45Z</dcterms:created>
  <dcterms:modified xsi:type="dcterms:W3CDTF">2013-08-26T03:37:50Z</dcterms:modified>
</cp:coreProperties>
</file>