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59" r:id="rId8"/>
    <p:sldId id="272" r:id="rId9"/>
    <p:sldId id="260" r:id="rId10"/>
    <p:sldId id="261" r:id="rId11"/>
    <p:sldId id="273" r:id="rId12"/>
    <p:sldId id="262" r:id="rId13"/>
    <p:sldId id="274" r:id="rId14"/>
    <p:sldId id="275" r:id="rId15"/>
    <p:sldId id="263" r:id="rId16"/>
    <p:sldId id="276" r:id="rId17"/>
    <p:sldId id="277" r:id="rId18"/>
    <p:sldId id="278" r:id="rId19"/>
    <p:sldId id="264" r:id="rId20"/>
    <p:sldId id="265" r:id="rId21"/>
    <p:sldId id="279" r:id="rId22"/>
    <p:sldId id="266" r:id="rId23"/>
    <p:sldId id="26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6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9213"/>
            <a:ext cx="7772400" cy="1470025"/>
          </a:xfrm>
        </p:spPr>
        <p:txBody>
          <a:bodyPr/>
          <a:lstStyle/>
          <a:p>
            <a:r>
              <a:rPr lang="en-US" dirty="0" smtClean="0"/>
              <a:t>Chapter 9</a:t>
            </a:r>
            <a:br>
              <a:rPr lang="en-US" dirty="0" smtClean="0"/>
            </a:br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495" y="4253854"/>
            <a:ext cx="8499614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Stewart A. (2014). In: Mills J and Birks M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guide. </a:t>
            </a:r>
            <a:r>
              <a:rPr lang="en-US" dirty="0" smtClean="0"/>
              <a:t>London: Sage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5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Case studies are useful for answering ‘how’ and ‘why’ questions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Allow for in-depth exploration and interaction with participants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Important to consider your research question before choosing a methodology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82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Aft>
                <a:spcPts val="2400"/>
              </a:spcAft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 marL="0" indent="0" algn="ctr">
              <a:spcAft>
                <a:spcPts val="2400"/>
              </a:spcAft>
              <a:buNone/>
            </a:pPr>
            <a:r>
              <a:rPr lang="en-US" i="1" dirty="0" smtClean="0">
                <a:latin typeface="Times New Roman"/>
                <a:cs typeface="Times New Roman"/>
              </a:rPr>
              <a:t>“Choosing a method before defining the research question is akin to selecting a route to get from point A to B before deciding whether to take a train, bus, or boat; instead, the method of travel will determine the route that should be taken (it would be difficult to take a train along a waterway)”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21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Requires detailed planning and preparation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Negotiating access to case study site can be a multi-layered and time-consuming process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Need to consider the implications of data generation and collection methods to be used and how to prepare them</a:t>
            </a:r>
          </a:p>
          <a:p>
            <a:pPr>
              <a:spcAft>
                <a:spcPts val="2400"/>
              </a:spcAft>
            </a:pPr>
            <a:r>
              <a:rPr lang="en-US" dirty="0"/>
              <a:t>Often a good idea to conduct a pilot study to test data collection tools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6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Prepare for day 1 on the site as you would prepare for the first day of a new job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Know where you are going, whom you are going to meet on arrival and what time you are expected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Showing up without notice is akin to showing up to a job without a contract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17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Record details regarding research methods used during the study</a:t>
            </a:r>
          </a:p>
          <a:p>
            <a:pPr marL="363538" indent="0">
              <a:spcAft>
                <a:spcPts val="2400"/>
              </a:spcAft>
              <a:buNone/>
            </a:pPr>
            <a:r>
              <a:rPr lang="en-US" dirty="0" smtClean="0"/>
              <a:t>For example, if  </a:t>
            </a:r>
            <a:r>
              <a:rPr lang="en-US" dirty="0"/>
              <a:t>conducting </a:t>
            </a:r>
            <a:r>
              <a:rPr lang="en-US" dirty="0" smtClean="0"/>
              <a:t>interviews, record:</a:t>
            </a:r>
          </a:p>
          <a:p>
            <a:pPr marL="990600" indent="-627063">
              <a:spcAft>
                <a:spcPts val="2400"/>
              </a:spcAft>
              <a:buFont typeface="Wingdings" charset="2"/>
              <a:buChar char="Ø"/>
            </a:pPr>
            <a:r>
              <a:rPr lang="en-US" dirty="0"/>
              <a:t>n</a:t>
            </a:r>
            <a:r>
              <a:rPr lang="en-US" dirty="0" smtClean="0"/>
              <a:t>ame of people you interview</a:t>
            </a:r>
          </a:p>
          <a:p>
            <a:pPr marL="990600" indent="-627063">
              <a:spcAft>
                <a:spcPts val="2400"/>
              </a:spcAft>
              <a:buFont typeface="Wingdings" charset="2"/>
              <a:buChar char="Ø"/>
            </a:pPr>
            <a:r>
              <a:rPr lang="en-US" dirty="0"/>
              <a:t>p</a:t>
            </a:r>
            <a:r>
              <a:rPr lang="en-US" dirty="0" smtClean="0"/>
              <a:t>articipants’ position within the unit</a:t>
            </a:r>
          </a:p>
          <a:p>
            <a:pPr marL="990600" indent="-627063">
              <a:spcAft>
                <a:spcPts val="2400"/>
              </a:spcAft>
              <a:buFont typeface="Wingdings" charset="2"/>
              <a:buChar char="Ø"/>
            </a:pPr>
            <a:r>
              <a:rPr lang="en-US" dirty="0"/>
              <a:t>d</a:t>
            </a:r>
            <a:r>
              <a:rPr lang="en-US" dirty="0" smtClean="0"/>
              <a:t>ate of interview</a:t>
            </a:r>
          </a:p>
          <a:p>
            <a:pPr marL="990600" indent="-627063">
              <a:spcAft>
                <a:spcPts val="2400"/>
              </a:spcAft>
              <a:buFont typeface="Wingdings" charset="2"/>
              <a:buChar char="Ø"/>
            </a:pPr>
            <a:r>
              <a:rPr lang="en-US" dirty="0"/>
              <a:t>n</a:t>
            </a:r>
            <a:r>
              <a:rPr lang="en-US" dirty="0" smtClean="0"/>
              <a:t>ame of recoding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12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The type of data generation and collection method will often dictate the analytical approach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If conducting interviews you may use qualitative software to analyze transcripts or use </a:t>
            </a:r>
            <a:r>
              <a:rPr lang="en-US" dirty="0" err="1" smtClean="0"/>
              <a:t>fieldnotes</a:t>
            </a:r>
            <a:r>
              <a:rPr lang="en-US" dirty="0" smtClean="0"/>
              <a:t> taken during interviews as a primary data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90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Analysis should proceed systematically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A process of analysis that accounts for researcher bias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Maintain detailed records of how you conduct your analysis – this avoids having to ‘remember’ how you did it when you are writing up your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40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Important to conduct same analysis on data from multiple case studies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Conducting same analysis from multiple case studies provides opportunity for comparison across sites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Important to identify and account for data sources from different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39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May be easier to recall what was done when simultaneously writing up analysis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Writing up while analyzing may result in writing conclusions before completing the analysis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Start with a clear outline of how findings will be presented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34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</a:t>
            </a:r>
            <a:r>
              <a:rPr lang="en-US" dirty="0" err="1" smtClean="0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1588"/>
          </a:xfrm>
        </p:spPr>
        <p:txBody>
          <a:bodyPr>
            <a:normAutofit fontScale="625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4000" dirty="0" smtClean="0"/>
              <a:t>Pose the following questions when judging the quality of your study:</a:t>
            </a:r>
          </a:p>
          <a:p>
            <a:pPr lvl="0">
              <a:spcAft>
                <a:spcPts val="1800"/>
              </a:spcAft>
            </a:pPr>
            <a:r>
              <a:rPr lang="en-US" sz="4000" dirty="0"/>
              <a:t>Have you conducted your research in a systematic way?</a:t>
            </a:r>
            <a:endParaRPr lang="en-AU" sz="4000" dirty="0"/>
          </a:p>
          <a:p>
            <a:pPr lvl="0">
              <a:spcAft>
                <a:spcPts val="1800"/>
              </a:spcAft>
            </a:pPr>
            <a:r>
              <a:rPr lang="en-US" sz="4000" dirty="0"/>
              <a:t>Does the story that you tell make sense? </a:t>
            </a:r>
            <a:endParaRPr lang="en-AU" sz="4000" dirty="0"/>
          </a:p>
          <a:p>
            <a:pPr lvl="0">
              <a:spcAft>
                <a:spcPts val="1800"/>
              </a:spcAft>
            </a:pPr>
            <a:r>
              <a:rPr lang="en-US" sz="4000" dirty="0"/>
              <a:t>Does your evidence support your story?</a:t>
            </a:r>
            <a:endParaRPr lang="en-AU" sz="4000" dirty="0"/>
          </a:p>
          <a:p>
            <a:pPr lvl="0">
              <a:spcAft>
                <a:spcPts val="1800"/>
              </a:spcAft>
            </a:pPr>
            <a:r>
              <a:rPr lang="en-US" sz="4000" dirty="0"/>
              <a:t>Is there any other story that could equally well be told with the data?</a:t>
            </a:r>
            <a:endParaRPr lang="en-AU" sz="4000" dirty="0"/>
          </a:p>
          <a:p>
            <a:pPr lvl="0">
              <a:spcAft>
                <a:spcPts val="1800"/>
              </a:spcAft>
            </a:pPr>
            <a:r>
              <a:rPr lang="en-US" sz="4000" dirty="0"/>
              <a:t>Have you shown something new?</a:t>
            </a:r>
            <a:endParaRPr lang="en-AU" sz="40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Maylor</a:t>
            </a:r>
            <a:r>
              <a:rPr lang="en-US" sz="2000" dirty="0" smtClean="0"/>
              <a:t> and Blackmon, 2005)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820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564"/>
          </a:xfrm>
        </p:spPr>
        <p:txBody>
          <a:bodyPr>
            <a:normAutofit lnSpcReduction="10000"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iscuss </a:t>
            </a:r>
            <a:r>
              <a:rPr lang="en-US" dirty="0"/>
              <a:t>the background and philosophical foundations of case study research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O</a:t>
            </a:r>
            <a:r>
              <a:rPr lang="en-US" dirty="0" smtClean="0"/>
              <a:t>utline </a:t>
            </a:r>
            <a:r>
              <a:rPr lang="en-US" dirty="0"/>
              <a:t>the benefits and issues associated with using case study as a methodology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escribe </a:t>
            </a:r>
            <a:r>
              <a:rPr lang="en-US" dirty="0"/>
              <a:t>the key requirements for collecting and </a:t>
            </a:r>
            <a:r>
              <a:rPr lang="en-US" dirty="0" err="1"/>
              <a:t>analysing</a:t>
            </a:r>
            <a:r>
              <a:rPr lang="en-US" dirty="0"/>
              <a:t> case study data </a:t>
            </a:r>
            <a:endParaRPr lang="en-AU" dirty="0"/>
          </a:p>
          <a:p>
            <a:pPr marL="0" indent="0">
              <a:spcAft>
                <a:spcPts val="240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emonstrate </a:t>
            </a:r>
            <a:r>
              <a:rPr lang="en-US" dirty="0"/>
              <a:t>how case study research can be effectively presented and disseminated</a:t>
            </a:r>
            <a:r>
              <a:rPr lang="en-AU" dirty="0"/>
              <a:t> 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5069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and dissemination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Precedents depending on methods include:</a:t>
            </a:r>
          </a:p>
          <a:p>
            <a:pPr>
              <a:spcAft>
                <a:spcPts val="2400"/>
              </a:spcAft>
            </a:pPr>
            <a:r>
              <a:rPr lang="en-US" dirty="0"/>
              <a:t>e</a:t>
            </a:r>
            <a:r>
              <a:rPr lang="en-US" dirty="0" smtClean="0"/>
              <a:t>thnographic or observational methods commonly use a narrative method with many quotes</a:t>
            </a:r>
          </a:p>
          <a:p>
            <a:pPr>
              <a:spcAft>
                <a:spcPts val="2400"/>
              </a:spcAft>
            </a:pPr>
            <a:r>
              <a:rPr lang="en-US" dirty="0"/>
              <a:t>u</a:t>
            </a:r>
            <a:r>
              <a:rPr lang="en-US" dirty="0" smtClean="0"/>
              <a:t>se of quantitative data more likely to use graphics to display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67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and dissemination of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Look for studies that have used similar methods and consider which journals they are published in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Submit manuscripts to journals open to case study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30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128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One of the most widely used approaches in qualitative research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Useful to answer ‘how’ and ‘why’ questions about complex phenomena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Researcher’s philosophical position and the research question will guide choice of methods 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With good planning, good execution and systematic analysis, case study can be a valuable approach to qualitative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20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sz="2000" dirty="0" err="1"/>
              <a:t>Maylor</a:t>
            </a:r>
            <a:r>
              <a:rPr lang="en-US" sz="2000" dirty="0"/>
              <a:t> H and Blackmon K. (2005) </a:t>
            </a:r>
            <a:r>
              <a:rPr lang="en-US" sz="2000" i="1" dirty="0"/>
              <a:t>Researching Business and </a:t>
            </a:r>
            <a:r>
              <a:rPr lang="en-US" sz="2000" i="1" dirty="0" smtClean="0"/>
              <a:t>Management, </a:t>
            </a:r>
            <a:r>
              <a:rPr lang="en-US" sz="2000" dirty="0"/>
              <a:t>New York: Palgrave MacMillan</a:t>
            </a:r>
            <a:r>
              <a:rPr lang="en-US" sz="2000" dirty="0" smtClean="0"/>
              <a:t>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sz="2000" dirty="0" smtClean="0"/>
              <a:t>Smith </a:t>
            </a:r>
            <a:r>
              <a:rPr lang="en-US" sz="2000" dirty="0" smtClean="0"/>
              <a:t>L. </a:t>
            </a:r>
            <a:r>
              <a:rPr lang="en-US" sz="2000" dirty="0"/>
              <a:t>(1994) Biographical method. In: </a:t>
            </a:r>
            <a:r>
              <a:rPr lang="en-US" sz="2000" dirty="0" err="1"/>
              <a:t>Denzin</a:t>
            </a:r>
            <a:r>
              <a:rPr lang="en-US" sz="2000" dirty="0"/>
              <a:t> </a:t>
            </a:r>
            <a:r>
              <a:rPr lang="en-US" sz="2000" dirty="0" smtClean="0"/>
              <a:t>N </a:t>
            </a:r>
            <a:r>
              <a:rPr lang="en-US" sz="2000" dirty="0"/>
              <a:t>and Lincoln </a:t>
            </a:r>
            <a:r>
              <a:rPr lang="en-US" sz="2000" dirty="0" smtClean="0"/>
              <a:t>Y </a:t>
            </a:r>
            <a:r>
              <a:rPr lang="en-US" sz="2000" dirty="0"/>
              <a:t>(</a:t>
            </a:r>
            <a:r>
              <a:rPr lang="en-US" sz="2000" dirty="0" err="1"/>
              <a:t>eds</a:t>
            </a:r>
            <a:r>
              <a:rPr lang="en-US" sz="2000" dirty="0"/>
              <a:t>) </a:t>
            </a:r>
            <a:r>
              <a:rPr lang="en-US" sz="2000" i="1" dirty="0"/>
              <a:t>Handbook of Qualitative Research.</a:t>
            </a:r>
            <a:r>
              <a:rPr lang="en-US" sz="2000" dirty="0"/>
              <a:t> Thousand Oaks: Sage, 286-305</a:t>
            </a:r>
            <a:r>
              <a:rPr lang="en-US" sz="2000" dirty="0" smtClean="0"/>
              <a:t>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sz="2000"/>
              <a:t>Yin </a:t>
            </a:r>
            <a:r>
              <a:rPr lang="en-US" sz="2000" smtClean="0"/>
              <a:t>R. </a:t>
            </a:r>
            <a:r>
              <a:rPr lang="en-US" sz="2000" dirty="0"/>
              <a:t>(2003) </a:t>
            </a:r>
            <a:r>
              <a:rPr lang="en-US" sz="2000" i="1" dirty="0"/>
              <a:t>Case Study Research: Design and Methods, </a:t>
            </a:r>
            <a:r>
              <a:rPr lang="en-US" sz="2000" dirty="0"/>
              <a:t>London: Sage Publication.</a:t>
            </a:r>
            <a:endParaRPr lang="en-AU" sz="2000" dirty="0"/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0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Case study – an intensive study that provides an in-depth picture of a </a:t>
            </a:r>
            <a:r>
              <a:rPr lang="en-US" i="1" dirty="0" smtClean="0"/>
              <a:t>unit</a:t>
            </a:r>
            <a:r>
              <a:rPr lang="en-US" dirty="0" smtClean="0"/>
              <a:t> of study (i.e. a person, group, organization, social situation)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Early 19</a:t>
            </a:r>
            <a:r>
              <a:rPr lang="en-US" baseline="30000" dirty="0" smtClean="0"/>
              <a:t>th</a:t>
            </a:r>
            <a:r>
              <a:rPr lang="en-US" dirty="0" smtClean="0"/>
              <a:t> century - suggestion that Charles Darwin’s biography is an example of a case study </a:t>
            </a:r>
            <a:r>
              <a:rPr lang="en-US" sz="1500" dirty="0" smtClean="0"/>
              <a:t>(Smith, 1994)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Early 20</a:t>
            </a:r>
            <a:r>
              <a:rPr lang="en-US" baseline="30000" dirty="0" smtClean="0"/>
              <a:t>th</a:t>
            </a:r>
            <a:r>
              <a:rPr lang="en-US" dirty="0" smtClean="0"/>
              <a:t> century – social workers ‘case histories’ and Chicago School of Sociology; linked to field of  anthropology and ethnomethodology</a:t>
            </a:r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May be applied in contexts such as law, economics, history, sociology, politics, urban planning, education, public administration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Regardless of context focus remains on </a:t>
            </a:r>
            <a:r>
              <a:rPr lang="en-US" i="1" dirty="0" smtClean="0"/>
              <a:t>unit</a:t>
            </a:r>
            <a:r>
              <a:rPr lang="en-US" dirty="0" smtClean="0"/>
              <a:t> of investigation not on the methodological execution of a set of methods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May be single site or multiple site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7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Viewed with </a:t>
            </a:r>
            <a:r>
              <a:rPr lang="en-US" dirty="0" err="1" smtClean="0"/>
              <a:t>scepticism</a:t>
            </a:r>
            <a:r>
              <a:rPr lang="en-US" dirty="0" smtClean="0"/>
              <a:t> as a research methodology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Unable to </a:t>
            </a:r>
            <a:r>
              <a:rPr lang="en-US" dirty="0" err="1" smtClean="0"/>
              <a:t>generalise</a:t>
            </a:r>
            <a:r>
              <a:rPr lang="en-US" dirty="0" smtClean="0"/>
              <a:t> as only few examples of the phenomenon are studied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Case study is generalizable insofar as it provides clear illustration of generalizability of a theoretical construct </a:t>
            </a:r>
            <a:r>
              <a:rPr lang="en-US" sz="1400" dirty="0" smtClean="0"/>
              <a:t>(Yin, 2003)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9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Can be used in both qualitative and quantitative research studies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Qualitative case study can be used to inform quantitative studies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Quantitative and qualitative case studies can be combined in a mixed-methods strategy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1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Case study methodology can use numerous methods and accompanying philosophical positions</a:t>
            </a:r>
          </a:p>
          <a:p>
            <a:pPr marL="363538" indent="0">
              <a:spcAft>
                <a:spcPts val="2400"/>
              </a:spcAft>
              <a:buNone/>
            </a:pPr>
            <a:r>
              <a:rPr lang="en-US" dirty="0" smtClean="0"/>
              <a:t>For example:</a:t>
            </a:r>
          </a:p>
          <a:p>
            <a:pPr marL="990600" indent="-627063">
              <a:spcAft>
                <a:spcPts val="2400"/>
              </a:spcAft>
              <a:buFont typeface="Wingdings" charset="2"/>
              <a:buChar char="Ø"/>
            </a:pPr>
            <a:r>
              <a:rPr lang="en-US" dirty="0" smtClean="0"/>
              <a:t>an </a:t>
            </a:r>
            <a:r>
              <a:rPr lang="en-US" dirty="0" err="1" smtClean="0"/>
              <a:t>interpretivist</a:t>
            </a:r>
            <a:r>
              <a:rPr lang="en-US" dirty="0" smtClean="0"/>
              <a:t> approach may emphasize participant-observation</a:t>
            </a:r>
          </a:p>
          <a:p>
            <a:pPr marL="990600" indent="-627063">
              <a:spcAft>
                <a:spcPts val="2400"/>
              </a:spcAft>
              <a:buFont typeface="Wingdings" charset="2"/>
              <a:buChar char="Ø"/>
            </a:pPr>
            <a:r>
              <a:rPr lang="en-US" dirty="0" smtClean="0"/>
              <a:t>a realist approach may emphasize regular surveys of a particular research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9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Most important consideration is that your selected methods correspond to your ontological and epistemological beliefs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06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of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Case study does not predispose the researcher to a particular philosophy or methods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It is up to the researcher to identify their philosophical viewpoint – beliefs about the world and the nature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1075</Words>
  <Application>Microsoft Macintosh PowerPoint</Application>
  <PresentationFormat>On-screen Show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Chapter 9 Case study</vt:lpstr>
      <vt:lpstr>Learning objectives</vt:lpstr>
      <vt:lpstr>History of the methodology</vt:lpstr>
      <vt:lpstr>History of the methodology</vt:lpstr>
      <vt:lpstr>History of the methodology</vt:lpstr>
      <vt:lpstr>History of the methodology</vt:lpstr>
      <vt:lpstr>Philosophical underpinnings</vt:lpstr>
      <vt:lpstr>Philosophical underpinnings</vt:lpstr>
      <vt:lpstr>Positioning of the researcher</vt:lpstr>
      <vt:lpstr>Aligning philosophy and methodology with purpose</vt:lpstr>
      <vt:lpstr>Aligning philosophy and methodology with purpose</vt:lpstr>
      <vt:lpstr>Data generation and collection</vt:lpstr>
      <vt:lpstr>Data generation and collection</vt:lpstr>
      <vt:lpstr>Data generation and collection</vt:lpstr>
      <vt:lpstr>Analysis of data</vt:lpstr>
      <vt:lpstr>Analysis of data</vt:lpstr>
      <vt:lpstr>Analysis of data</vt:lpstr>
      <vt:lpstr>Analysis of data</vt:lpstr>
      <vt:lpstr>Quality and rigour</vt:lpstr>
      <vt:lpstr>Presentation and dissemination of findings</vt:lpstr>
      <vt:lpstr>Presentation and dissemination of findings</vt:lpstr>
      <vt:lpstr>Summary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JenniferCS</dc:creator>
  <cp:lastModifiedBy>JenniferCS</cp:lastModifiedBy>
  <cp:revision>23</cp:revision>
  <cp:lastPrinted>2013-08-26T00:48:40Z</cp:lastPrinted>
  <dcterms:created xsi:type="dcterms:W3CDTF">2013-05-29T04:12:45Z</dcterms:created>
  <dcterms:modified xsi:type="dcterms:W3CDTF">2013-08-26T03:37:50Z</dcterms:modified>
</cp:coreProperties>
</file>